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53" r:id="rId2"/>
    <p:sldId id="360" r:id="rId3"/>
    <p:sldId id="313" r:id="rId4"/>
    <p:sldId id="359" r:id="rId5"/>
    <p:sldId id="277" r:id="rId6"/>
    <p:sldId id="268" r:id="rId7"/>
    <p:sldId id="276" r:id="rId8"/>
    <p:sldId id="272" r:id="rId9"/>
    <p:sldId id="274" r:id="rId10"/>
    <p:sldId id="275" r:id="rId11"/>
    <p:sldId id="362" r:id="rId12"/>
    <p:sldId id="356" r:id="rId13"/>
    <p:sldId id="3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DC3912"/>
    <a:srgbClr val="718BBB"/>
    <a:srgbClr val="708ABA"/>
    <a:srgbClr val="263E6A"/>
    <a:srgbClr val="29416D"/>
    <a:srgbClr val="243C68"/>
    <a:srgbClr val="2C64A1"/>
    <a:srgbClr val="2B6AA5"/>
    <a:srgbClr val="219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99" autoAdjust="0"/>
    <p:restoredTop sz="94660"/>
  </p:normalViewPr>
  <p:slideViewPr>
    <p:cSldViewPr snapToGrid="0">
      <p:cViewPr>
        <p:scale>
          <a:sx n="69" d="100"/>
          <a:sy n="69" d="100"/>
        </p:scale>
        <p:origin x="1258" y="4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AE533A-23A1-4706-931A-259FE2933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D783D-E61B-48B6-81BB-EF5C0BD15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8038-2B12-4E4E-B0DD-FE7D51C3679A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6F874-60AE-49EB-B3CC-B4DA688F07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6F5-1503-4C6D-AD72-8864F4C90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295C-0740-41F6-ACE2-E1D1C620D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9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D3D3-7F3D-403C-883A-3799B76516A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7357-9403-4E32-999C-D7ACBE5E6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13E0-F0A0-4CBD-921C-FB8D99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0164-5400-4BFA-B728-B0CADDB9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74E5-D628-4BFC-8C5C-83E12DE6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285-A4DA-4453-8739-FA5A23F7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A07-F79C-454C-A756-DDECC2A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529-EFDA-48E2-966B-9442BD8C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7009C-4766-42B0-84D1-C68E8567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98B-7411-490C-AB2D-631B859D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1B448-FA21-426F-9ABC-6C9D41A0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93B8-76F3-4B0E-824E-FCB172F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7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F773-0D90-4C6C-9BD4-09A303A0D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52C3-64C5-434D-A7EC-DD34F729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B822-8872-42F0-B304-708CB419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875A-2F0A-4458-9EC9-43697F7D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C9B0-2707-4B07-863E-B7FA073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8C8E-11A0-4974-8C36-537C479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5C2-F79A-42D8-BA6F-BFB743B7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974" y="2865441"/>
            <a:ext cx="5838825" cy="33115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6B37-5EBB-43DF-8846-EDB15B14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85F-1D15-4BA2-A49D-157FEA21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03E-C624-451E-83C5-0587E9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FCFE44-5C21-4593-837C-AB569B6500F3}"/>
              </a:ext>
            </a:extLst>
          </p:cNvPr>
          <p:cNvSpPr/>
          <p:nvPr userDrawn="1"/>
        </p:nvSpPr>
        <p:spPr>
          <a:xfrm>
            <a:off x="390525" y="5448300"/>
            <a:ext cx="1552575" cy="90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2F43E-0F8C-46B7-A8B7-43808ECC5BC7}"/>
              </a:ext>
            </a:extLst>
          </p:cNvPr>
          <p:cNvSpPr/>
          <p:nvPr userDrawn="1"/>
        </p:nvSpPr>
        <p:spPr>
          <a:xfrm>
            <a:off x="381000" y="5627682"/>
            <a:ext cx="1571625" cy="865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3600" dirty="0">
                <a:solidFill>
                  <a:schemeClr val="tx1"/>
                </a:solidFill>
                <a:latin typeface="Segoe Print" panose="02000600000000000000" pitchFamily="2" charset="0"/>
              </a:rPr>
              <a:t>DBM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FD39D-DF21-4E6B-81CA-E65050F4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322" y="6509832"/>
            <a:ext cx="700980" cy="9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04 -0.1213 L -0.02604 -0.12106 C -0.02539 -0.11991 -0.02487 -0.11829 -0.02422 -0.11713 C -0.02396 -0.11643 -0.02317 -0.11643 -0.02317 -0.11574 C -0.02291 -0.10972 -0.0233 -0.1037 -0.02356 -0.09745 C -0.02356 -0.09699 -0.02382 -0.0963 -0.02382 -0.0956 C -0.02409 -0.09467 -0.02409 -0.09352 -0.02422 -0.09259 C -0.02435 -0.09167 -0.02474 -0.09097 -0.025 -0.09005 C -0.025 -0.08889 -0.02526 -0.0875 -0.02526 -0.08634 C -0.02539 -0.08449 -0.02552 -0.08241 -0.02565 -0.08055 C -0.02578 -0.07893 -0.0263 -0.07824 -0.0263 -0.07616 C -0.0263 -0.07546 -0.02617 -0.07755 -0.02604 -0.07801 C -0.02565 -0.08542 -0.02565 -0.08518 -0.025 -0.09329 C -0.02487 -0.09398 -0.02474 -0.09491 -0.02461 -0.0956 C -0.02448 -0.09722 -0.02435 -0.09861 -0.02422 -0.1 C -0.02409 -0.10463 -0.02422 -0.10926 -0.02382 -0.11389 C -0.02382 -0.11528 -0.02382 -0.11713 -0.02317 -0.11759 L -0.02213 -0.11829 L -0.01471 -0.11759 C -0.01302 -0.11759 -0.01132 -0.11782 -0.00976 -0.11713 C -0.00937 -0.1169 -0.00963 -0.11551 -0.00937 -0.11505 C -0.00898 -0.11458 -0.00846 -0.11481 -0.00794 -0.11458 C -0.00768 -0.11412 -0.00755 -0.11366 -0.00729 -0.11319 C -0.0069 -0.11296 -0.00507 -0.11204 -0.00481 -0.11204 C -0.00468 -0.10926 -0.00455 -0.10648 -0.00442 -0.10393 C -0.00442 -0.10324 -0.00416 -0.10255 -0.00403 -0.10185 L -0.00338 -0.09699 C -0.00351 -0.09583 -0.00338 -0.09467 -0.00364 -0.09375 C -0.00429 -0.09236 -0.00534 -0.09143 -0.00586 -0.09005 C -0.00716 -0.08657 -0.00586 -0.08958 -0.00755 -0.0868 C -0.00794 -0.08634 -0.0082 -0.08542 -0.00872 -0.08495 C -0.00911 -0.08449 -0.00963 -0.08449 -0.01002 -0.08449 C -0.01041 -0.08403 -0.0108 -0.08333 -0.01119 -0.0831 C -0.01263 -0.08194 -0.01354 -0.08171 -0.01497 -0.08125 C -0.01536 -0.08079 -0.01562 -0.08032 -0.01614 -0.08009 C -0.01692 -0.07963 -0.01771 -0.07963 -0.01862 -0.0794 C -0.01901 -0.07917 -0.01953 -0.07893 -0.02005 -0.0787 C -0.02174 -0.07662 -0.02031 -0.07801 -0.02317 -0.07685 C -0.02409 -0.07639 -0.02513 -0.07616 -0.02604 -0.07569 C -0.0263 -0.07546 -0.02747 -0.075 -0.02708 -0.075 C -0.02643 -0.075 -0.02591 -0.07546 -0.02526 -0.07569 C -0.02435 -0.07592 -0.02343 -0.07639 -0.02252 -0.07685 C -0.02213 -0.07708 -0.02174 -0.07708 -0.02135 -0.07755 C -0.02096 -0.07778 -0.0207 -0.07847 -0.02031 -0.0787 C -0.01979 -0.07917 -0.01914 -0.07963 -0.01862 -0.08009 C -0.01823 -0.08032 -0.01784 -0.08032 -0.01744 -0.08055 C -0.01718 -0.08102 -0.01679 -0.08148 -0.0164 -0.08194 C -0.01601 -0.0831 -0.01588 -0.08518 -0.01497 -0.08565 C -0.01471 -0.08588 -0.01432 -0.08611 -0.01393 -0.08634 C -0.01354 -0.08657 -0.01302 -0.08657 -0.0125 -0.0868 C -0.01211 -0.08727 -0.01159 -0.08773 -0.01119 -0.08819 C -0.00898 -0.08958 -0.00937 -0.08912 -0.00755 -0.09005 C -0.00494 -0.09143 -0.00833 -0.08981 -0.00547 -0.0919 C -0.00481 -0.09236 -0.00338 -0.09329 -0.00338 -0.09305 C -0.00299 -0.09375 -0.00273 -0.09444 -0.00234 -0.09514 C -0.00195 -0.0956 -0.00156 -0.09583 -0.00117 -0.0963 C -0.00091 -0.09676 -0.00078 -0.09745 -0.00052 -0.09815 C -0.00039 -0.09907 -0.00039 -0.1 -0.00013 -0.10069 C 0.00013 -0.10139 0.00052 -0.10139 0.00091 -0.10185 C 0.00417 -0.10671 -0.00039 -0.10116 0.00339 -0.10509 C 0.00417 -0.10579 0.00547 -0.10764 0.00547 -0.10741 C 0.00573 -0.10833 0.00599 -0.1088 0.00625 -0.10949 C 0.00769 -0.11458 0.00521 -0.10787 0.00729 -0.11319 C 0.00716 -0.10833 0.00716 -0.1037 0.0069 -0.09884 C 0.00677 -0.0963 0.00599 -0.09375 0.00586 -0.0912 C 0.00534 -0.08472 0.0056 -0.08796 0.00521 -0.08194 C 0.00495 -0.09074 0.00456 -0.09954 0.00443 -0.10833 C 0.00443 -0.11042 0.0043 -0.1125 0.00482 -0.11458 C 0.00495 -0.11528 0.00573 -0.11551 0.00625 -0.11574 C 0.00834 -0.11736 0.00795 -0.11667 0.00977 -0.11759 C 0.01016 -0.11782 0.01042 -0.11805 0.01081 -0.11829 C 0.01394 -0.11805 0.01719 -0.11829 0.02032 -0.11759 C 0.02071 -0.11759 0.02097 -0.1169 0.0211 -0.11643 C 0.0224 -0.1118 0.02045 -0.11551 0.02214 -0.11273 C 0.02227 -0.11204 0.02253 -0.11134 0.02253 -0.11065 C 0.02253 -0.10694 0.02214 -0.10787 0.02071 -0.10579 C 0.02045 -0.10532 0.02032 -0.10463 0.02006 -0.1044 C 0.01901 -0.1037 0.01784 -0.10324 0.0168 -0.10255 C 0.01654 -0.10231 0.01615 -0.10231 0.01576 -0.10185 C 0.01407 -0.10046 0.01485 -0.10092 0.01328 -0.1 C 0.01576 -0.09861 0.01315 -0.1 0.01784 -0.09884 C 0.01862 -0.09861 0.01966 -0.09792 0.02032 -0.09745 L 0.0211 -0.09375 L 0.02149 -0.0919 C 0.02097 -0.08403 0.02188 -0.08819 0.02006 -0.08449 C 0.01966 -0.08356 0.0194 -0.08264 0.01901 -0.08194 C 0.01862 -0.08148 0.01823 -0.08148 0.01784 -0.08125 C 0.0142 -0.07847 0.01914 -0.08171 0.01433 -0.0787 L 0.01328 -0.07801 C 0.01302 -0.07778 0.01289 -0.07708 0.01263 -0.07685 C 0.01198 -0.07639 0.01016 -0.07616 0.01081 -0.07616 C 0.01328 -0.07616 0.01576 -0.07662 0.01823 -0.07685 C 0.02071 -0.08032 0.0194 -0.0787 0.02214 -0.08194 C 0.02253 -0.08241 0.02279 -0.08287 0.02318 -0.0831 C 0.02435 -0.08356 0.02526 -0.08403 0.02644 -0.08495 C 0.03021 -0.08866 0.02709 -0.0868 0.02956 -0.08819 C 0.02982 -0.08889 0.02995 -0.08958 0.03034 -0.09005 C 0.03073 -0.09074 0.03138 -0.0912 0.03164 -0.0919 C 0.0319 -0.09236 0.0319 -0.09329 0.03203 -0.09375 C 0.03229 -0.09467 0.03256 -0.09537 0.03282 -0.0963 C 0.0336 -0.1 0.03243 -0.09653 0.03386 -0.1 C 0.03399 -0.10185 0.03399 -0.10393 0.03412 -0.10579 C 0.03425 -0.10648 0.03438 -0.10694 0.03451 -0.10764 C 0.03464 -0.10833 0.03477 -0.10926 0.0349 -0.11018 C 0.03503 -0.11065 0.03516 -0.11134 0.03529 -0.11204 C 0.03542 -0.11273 0.03581 -0.11528 0.03555 -0.11458 C 0.03503 -0.1118 0.03503 -0.11157 0.03451 -0.10833 C 0.03425 -0.10648 0.03386 -0.10324 0.03386 -0.10301 C 0.03373 -0.10069 0.03373 -0.09815 0.03347 -0.0956 C 0.03334 -0.09514 0.03295 -0.09491 0.03282 -0.09444 C 0.03243 -0.09375 0.03229 -0.09282 0.03203 -0.0919 C 0.03034 -0.08426 0.03229 -0.09143 0.0306 -0.08565 C 0.03047 -0.08333 0.03021 -0.07662 0.02917 -0.075 L 0.02852 -0.07361 C 0.02865 -0.07454 0.02865 -0.07546 0.02891 -0.07616 C 0.02969 -0.07963 0.02995 -0.07824 0.03034 -0.08125 C 0.03034 -0.08217 0.03073 -0.08704 0.03099 -0.08819 C 0.03112 -0.08912 0.03151 -0.08981 0.03164 -0.09074 C 0.03203 -0.09259 0.03216 -0.09421 0.03243 -0.0963 C 0.03256 -0.09792 0.03256 -0.09977 0.03282 -0.10139 C 0.03295 -0.10255 0.03347 -0.10509 0.03347 -0.10486 C 0.0336 -0.10949 0.03321 -0.11412 0.03386 -0.11829 C 0.03399 -0.11944 0.03464 -0.1162 0.0349 -0.11505 C 0.03503 -0.11435 0.03503 -0.11342 0.03529 -0.11273 C 0.03555 -0.11134 0.03607 -0.11042 0.03659 -0.10949 C 0.03685 -0.10856 0.03711 -0.10787 0.03737 -0.10694 C 0.0375 -0.10648 0.03763 -0.10579 0.03776 -0.10509 C 0.03789 -0.10417 0.03815 -0.10347 0.03841 -0.10255 C 0.03959 -0.09467 0.03815 -0.1044 0.0392 -0.09815 C 0.03933 -0.09745 0.03933 -0.09653 0.03946 -0.0956 C 0.03972 -0.09467 0.03998 -0.09259 0.0405 -0.0919 C 0.04102 -0.0912 0.04167 -0.09097 0.04232 -0.09074 C 0.04271 -0.09005 0.04284 -0.08889 0.04336 -0.08889 C 0.04453 -0.08842 0.04453 -0.09097 0.04479 -0.0919 C 0.04493 -0.09259 0.04532 -0.09329 0.04545 -0.09375 C 0.04636 -0.10116 0.04519 -0.09421 0.04662 -0.09815 C 0.04675 -0.09884 0.04675 -0.09954 0.04688 -0.1 C 0.04714 -0.10069 0.0474 -0.10139 0.04766 -0.10185 C 0.04857 -0.10532 0.04727 -0.10255 0.0487 -0.10509 C 0.04974 -0.11042 0.04831 -0.10393 0.04974 -0.10833 C 0.05 -0.1088 0.05 -0.10949 0.05013 -0.11018 C 0.05026 -0.11088 0.05013 -0.1118 0.05052 -0.11273 C 0.05091 -0.11366 0.05196 -0.11412 0.05261 -0.11458 C 0.053 -0.11505 0.05326 -0.11597 0.05365 -0.11643 C 0.05469 -0.11759 0.05534 -0.11782 0.05651 -0.11829 L 0.0586 -0.11759 C 0.05938 -0.11412 0.05873 -0.11018 0.05899 -0.10625 C 0.05899 -0.10579 0.05925 -0.10509 0.05938 -0.1044 C 0.05912 -0.10231 0.05886 -0.10023 0.0586 -0.09815 C 0.05847 -0.09745 0.05834 -0.09699 0.05821 -0.0963 C 0.05795 -0.09329 0.05795 -0.09051 0.05756 -0.0875 L 0.05677 -0.08241 C 0.05677 -0.08171 0.05651 -0.08079 0.05651 -0.08009 L 0.05651 -0.07755 L 0.05651 -0.0794 " pathEditMode="relative" rAng="0" ptsTypes="AAAAAAAAAAAAAAAAAAAAAAAAAAAAAAAAAAAAAAAAAAAAAAAAAAAAAAAAAAAAAAAAAAAAAAAAAAAAAAAAAAAAAAAAAAAAAAAAAAAAAAAAAAAAAAAAAAAAAAAAAAAAAAAAAAAAAAAAAAAAAAAAAAAAAAAAAAA">
                                      <p:cBhvr>
                                        <p:cTn id="9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0EA0-3C1A-40D5-AD0C-226AA1E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BFB4-C565-4750-B221-64FAB8F9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3D2D-E3E9-4D06-B91C-6497E876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FD1A-2525-4F07-A9A7-E06CD8EE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1040-4EFF-4B16-A7DB-E4CD0963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78A-E766-4B70-862D-0A28D3F8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73-ED21-402E-8D4E-9A025E1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F0FD0-0446-480A-A559-5313E471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0A8C-FF4A-49D3-B214-A9C2A30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88ED-716E-4CDE-909A-27DF8E3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4DAF1-555A-4718-ADFE-2E9D26D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5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EB-9CE2-4CCD-B139-574CA5A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726-CCE0-4AC3-BD96-41A94BB8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C61D-DE97-4978-8A13-9CCAF012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2329D-C118-4602-85B3-03106859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4EAFD-EB9C-4567-B1CA-BF204D412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427E-8AC7-4FC8-9C24-05811C3B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804F-2369-447E-9E59-E2A234B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B9FB5-DD37-4BA1-A2BF-3F184A9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824-8BC9-49CA-A9CD-77EDB69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8D170-034D-4BC8-ADE5-DE858D67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7AA4-28B9-4892-A71C-02D6B0AF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897B4-5A7B-4CEA-A980-28FA9DEE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5FBF4-5600-4A3E-8D51-79DF1BB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0907-1B1B-4DB7-B853-9A0D737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3D0F-89E9-4706-B60F-3C1A2D6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3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0F9-A444-475F-8099-C738144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9802-8CB9-4792-890D-F890054E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A8FF-A762-4BF4-A488-C1B7840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A084-1082-4D64-988A-75C1087D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AAD6A-91E7-4E49-BD32-0603AC7E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85C8-C617-4956-B0B8-C11340C9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12F0-F977-45D3-A9A7-5F1C919D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FA48E-4D5E-4CE3-B3B7-5FA76D53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C9E7-A090-4D1F-95BA-6D11FC92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BF12-DF34-4F2B-B1E1-8ACC1AA7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16DA-CFD6-4ACC-80A4-3494224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349F4-6F42-4EA1-87A5-93FA645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B5648-348C-4267-AD07-71665637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B8A-56E6-4647-BC51-E15B660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D062-5171-476D-B1A0-A149E226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6949-CD05-49FD-95F1-3684669361BD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74E4-CB2F-410B-9978-0BF6F15F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6272-FCAD-4A42-9C1C-626E6301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256FE-F8F9-4ABC-8FA2-71B3D0A760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"/>
            <a:ext cx="12191441" cy="6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36FB91C-7668-4F28-A057-42ED6F6EF86B}"/>
              </a:ext>
            </a:extLst>
          </p:cNvPr>
          <p:cNvSpPr txBox="1">
            <a:spLocks/>
          </p:cNvSpPr>
          <p:nvPr/>
        </p:nvSpPr>
        <p:spPr>
          <a:xfrm>
            <a:off x="1524000" y="371061"/>
            <a:ext cx="9144000" cy="1656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DIGITAL BOARD  MARKER</a:t>
            </a:r>
            <a:br>
              <a:rPr lang="en-US" b="1"/>
            </a:br>
            <a:r>
              <a:rPr lang="en-US" sz="3600" b="1"/>
              <a:t>(Storage Efficient System for Class Lectures)</a:t>
            </a:r>
            <a:endParaRPr lang="en-US" sz="4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ABDD2B3-59FB-40AF-B277-180AFFA15641}"/>
              </a:ext>
            </a:extLst>
          </p:cNvPr>
          <p:cNvSpPr txBox="1">
            <a:spLocks/>
          </p:cNvSpPr>
          <p:nvPr/>
        </p:nvSpPr>
        <p:spPr>
          <a:xfrm>
            <a:off x="1524000" y="2343957"/>
            <a:ext cx="9144000" cy="2913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Advisor: </a:t>
            </a:r>
            <a:endParaRPr lang="en-US" sz="2400" dirty="0"/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         Mr. </a:t>
            </a:r>
            <a:r>
              <a:rPr lang="en-US" sz="2400" dirty="0" err="1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Samyan</a:t>
            </a: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Qayyum </a:t>
            </a:r>
            <a:r>
              <a:rPr lang="en-US" sz="2400" dirty="0" err="1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Wahla</a:t>
            </a:r>
            <a:endParaRPr lang="en-US" sz="2400" dirty="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Group Members:</a:t>
            </a:r>
            <a:endParaRPr lang="en-US" sz="2400" dirty="0"/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Muhammad Haris Khan	[2016-CS-105]</a:t>
            </a:r>
            <a:endParaRPr lang="en-US" sz="2400" dirty="0"/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Hamza Farooq			[2016-CS-122]</a:t>
            </a:r>
            <a:endParaRPr lang="en-US" sz="2400" dirty="0"/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Ayesha Atif			[2016-CS-152]</a:t>
            </a:r>
            <a:endParaRPr lang="en-US" sz="2400" dirty="0"/>
          </a:p>
          <a:p>
            <a:pPr marL="0" indent="0">
              <a:spcBef>
                <a:spcPts val="444"/>
              </a:spcBef>
              <a:buClr>
                <a:schemeClr val="dk2"/>
              </a:buClr>
              <a:buSzPts val="2220"/>
              <a:buNone/>
            </a:pP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Komal </a:t>
            </a:r>
            <a:r>
              <a:rPr lang="en-US" sz="2400" dirty="0" err="1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Shehzadi</a:t>
            </a:r>
            <a:r>
              <a:rPr lang="en-US" sz="2400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			[2016-CS-178]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141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264525"/>
              </p:ext>
            </p:extLst>
          </p:nvPr>
        </p:nvGraphicFramePr>
        <p:xfrm>
          <a:off x="1701576" y="1843090"/>
          <a:ext cx="9482254" cy="350785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353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473">
                  <a:extLst>
                    <a:ext uri="{9D8B030D-6E8A-4147-A177-3AD203B41FA5}">
                      <a16:colId xmlns:a16="http://schemas.microsoft.com/office/drawing/2014/main" val="1410391652"/>
                    </a:ext>
                  </a:extLst>
                </a:gridCol>
                <a:gridCol w="2387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7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18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Initiative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Storage Space per sec</a:t>
                      </a:r>
                      <a:endParaRPr lang="en-GB" sz="1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Customized file format</a:t>
                      </a:r>
                      <a:endParaRPr lang="en-GB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Dedicated Player</a:t>
                      </a:r>
                      <a:endParaRPr lang="en-GB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Edx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793.6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MP4, AVI</a:t>
                      </a:r>
                      <a:endParaRPr lang="en-GB" sz="11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YouTube</a:t>
                      </a:r>
                      <a:endParaRPr lang="en-GB" sz="11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Moodle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720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MP4, AVI</a:t>
                      </a:r>
                      <a:endParaRPr lang="en-GB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Custom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Coursera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750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MP4, AVI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YouTube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Udemy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MP4, AVI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YouTube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Udacity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MP4, AVI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YouTube</a:t>
                      </a:r>
                      <a:endParaRPr lang="en-GB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3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DBM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14.5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Custom dbm format</a:t>
                      </a:r>
                      <a:endParaRPr lang="en-GB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Json based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1ADDDB3-2DCF-4C89-BC6A-600F35503E66}"/>
              </a:ext>
            </a:extLst>
          </p:cNvPr>
          <p:cNvSpPr txBox="1">
            <a:spLocks/>
          </p:cNvSpPr>
          <p:nvPr/>
        </p:nvSpPr>
        <p:spPr>
          <a:xfrm>
            <a:off x="990600" y="5175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Comparison With Existing Systems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4B5EA2-AD8D-4AE3-92E6-9944E0540564}"/>
              </a:ext>
            </a:extLst>
          </p:cNvPr>
          <p:cNvGrpSpPr/>
          <p:nvPr/>
        </p:nvGrpSpPr>
        <p:grpSpPr>
          <a:xfrm>
            <a:off x="3435418" y="1593845"/>
            <a:ext cx="5321163" cy="4122406"/>
            <a:chOff x="3254125" y="770326"/>
            <a:chExt cx="5321163" cy="412240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62F42A-6C65-46DE-9B26-02DD6980F766}"/>
                </a:ext>
              </a:extLst>
            </p:cNvPr>
            <p:cNvSpPr/>
            <p:nvPr/>
          </p:nvSpPr>
          <p:spPr>
            <a:xfrm>
              <a:off x="3254125" y="770326"/>
              <a:ext cx="5250539" cy="4122406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865443-22A9-457F-B4AB-C2F849585F4E}"/>
                </a:ext>
              </a:extLst>
            </p:cNvPr>
            <p:cNvSpPr txBox="1"/>
            <p:nvPr/>
          </p:nvSpPr>
          <p:spPr>
            <a:xfrm>
              <a:off x="3947532" y="1538868"/>
              <a:ext cx="462775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Animation File Size = 226 kb</a:t>
              </a:r>
            </a:p>
            <a:p>
              <a:r>
                <a:rPr lang="en-GB" dirty="0"/>
                <a:t>Animation File Duration = x = 47 sec</a:t>
              </a:r>
            </a:p>
            <a:p>
              <a:r>
                <a:rPr lang="en-GB" dirty="0"/>
                <a:t>Size per second = 226/47 = 4.8vkb/sec</a:t>
              </a:r>
            </a:p>
            <a:p>
              <a:endParaRPr lang="en-GB" dirty="0"/>
            </a:p>
            <a:p>
              <a:r>
                <a:rPr lang="en-GB" dirty="0"/>
                <a:t>Audio File Size = 600 kb</a:t>
              </a:r>
            </a:p>
            <a:p>
              <a:r>
                <a:rPr lang="en-GB" dirty="0"/>
                <a:t>Audio File Duration = y = 60 sec</a:t>
              </a:r>
            </a:p>
            <a:p>
              <a:r>
                <a:rPr lang="en-GB" dirty="0"/>
                <a:t>Size per Second = 600/60 = 10 kb</a:t>
              </a:r>
            </a:p>
            <a:p>
              <a:endParaRPr lang="en-GB" dirty="0"/>
            </a:p>
            <a:p>
              <a:r>
                <a:rPr lang="en-GB" dirty="0"/>
                <a:t>Final file Size = x + y = 4.8 + 10 = 14.8 kb/sec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Board_Inst_Comp">
            <a:extLst>
              <a:ext uri="{FF2B5EF4-FFF2-40B4-BE49-F238E27FC236}">
                <a16:creationId xmlns:a16="http://schemas.microsoft.com/office/drawing/2014/main" id="{F402CA8E-1938-4366-BD85-F6FC0CE39E20}"/>
              </a:ext>
            </a:extLst>
          </p:cNvPr>
          <p:cNvGrpSpPr/>
          <p:nvPr/>
        </p:nvGrpSpPr>
        <p:grpSpPr>
          <a:xfrm>
            <a:off x="251709" y="522376"/>
            <a:ext cx="5495751" cy="3365826"/>
            <a:chOff x="251709" y="522376"/>
            <a:chExt cx="5495751" cy="3365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E4A12F7-256F-4C17-B39B-5A0BB0F5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09" y="522376"/>
              <a:ext cx="5495751" cy="2436724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EEB1F88-5B73-45B2-AFB3-99E05238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929" y="2804891"/>
              <a:ext cx="1503158" cy="1083311"/>
            </a:xfrm>
            <a:prstGeom prst="rect">
              <a:avLst/>
            </a:prstGeom>
          </p:spPr>
        </p:pic>
      </p:grpSp>
      <p:grpSp>
        <p:nvGrpSpPr>
          <p:cNvPr id="11" name="Hardware Detail">
            <a:extLst>
              <a:ext uri="{FF2B5EF4-FFF2-40B4-BE49-F238E27FC236}">
                <a16:creationId xmlns:a16="http://schemas.microsoft.com/office/drawing/2014/main" id="{78C37972-6C85-4851-9EB5-979642B3609E}"/>
              </a:ext>
            </a:extLst>
          </p:cNvPr>
          <p:cNvGrpSpPr/>
          <p:nvPr/>
        </p:nvGrpSpPr>
        <p:grpSpPr>
          <a:xfrm>
            <a:off x="6918738" y="522376"/>
            <a:ext cx="4319922" cy="4319922"/>
            <a:chOff x="6576291" y="1393784"/>
            <a:chExt cx="4673600" cy="46736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864ECC6-DAB7-42D3-B47B-759FE96F9673}"/>
                </a:ext>
              </a:extLst>
            </p:cNvPr>
            <p:cNvSpPr/>
            <p:nvPr/>
          </p:nvSpPr>
          <p:spPr>
            <a:xfrm>
              <a:off x="6576291" y="1393784"/>
              <a:ext cx="4673600" cy="4673600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B54342-6E17-4C87-9A92-8B76A538B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652" y="1654522"/>
              <a:ext cx="4318216" cy="4132668"/>
            </a:xfrm>
            <a:prstGeom prst="rect">
              <a:avLst/>
            </a:prstGeom>
          </p:spPr>
        </p:pic>
      </p:grpSp>
      <p:cxnSp>
        <p:nvCxnSpPr>
          <p:cNvPr id="13" name="Computer Expand Line-1">
            <a:extLst>
              <a:ext uri="{FF2B5EF4-FFF2-40B4-BE49-F238E27FC236}">
                <a16:creationId xmlns:a16="http://schemas.microsoft.com/office/drawing/2014/main" id="{8BD8F228-C3CC-4441-B890-77EB1829587E}"/>
              </a:ext>
            </a:extLst>
          </p:cNvPr>
          <p:cNvCxnSpPr>
            <a:cxnSpLocks/>
            <a:stCxn id="17" idx="7"/>
          </p:cNvCxnSpPr>
          <p:nvPr/>
        </p:nvCxnSpPr>
        <p:spPr>
          <a:xfrm flipV="1">
            <a:off x="5740258" y="859059"/>
            <a:ext cx="1293106" cy="117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mputer Expand Line-2">
            <a:extLst>
              <a:ext uri="{FF2B5EF4-FFF2-40B4-BE49-F238E27FC236}">
                <a16:creationId xmlns:a16="http://schemas.microsoft.com/office/drawing/2014/main" id="{FAB7B217-3330-40C8-B2F2-99518CFE410F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5740258" y="2746983"/>
            <a:ext cx="1336037" cy="1836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mputer Expand circle">
            <a:extLst>
              <a:ext uri="{FF2B5EF4-FFF2-40B4-BE49-F238E27FC236}">
                <a16:creationId xmlns:a16="http://schemas.microsoft.com/office/drawing/2014/main" id="{6B5EA824-8802-4A7B-980F-8A2033DD08FE}"/>
              </a:ext>
            </a:extLst>
          </p:cNvPr>
          <p:cNvSpPr/>
          <p:nvPr/>
        </p:nvSpPr>
        <p:spPr>
          <a:xfrm>
            <a:off x="4883888" y="1890613"/>
            <a:ext cx="1003300" cy="1003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4" name="Board and Hardware Connected Lines">
            <a:extLst>
              <a:ext uri="{FF2B5EF4-FFF2-40B4-BE49-F238E27FC236}">
                <a16:creationId xmlns:a16="http://schemas.microsoft.com/office/drawing/2014/main" id="{36D78E00-3265-49F4-B5CA-70C001D5C9FA}"/>
              </a:ext>
            </a:extLst>
          </p:cNvPr>
          <p:cNvGrpSpPr/>
          <p:nvPr/>
        </p:nvGrpSpPr>
        <p:grpSpPr>
          <a:xfrm>
            <a:off x="756920" y="143273"/>
            <a:ext cx="9021634" cy="3709074"/>
            <a:chOff x="756920" y="143273"/>
            <a:chExt cx="9021634" cy="370907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C8204D2-5AEB-4622-BCD2-EC26D88CE796}"/>
                </a:ext>
              </a:extLst>
            </p:cNvPr>
            <p:cNvGrpSpPr/>
            <p:nvPr/>
          </p:nvGrpSpPr>
          <p:grpSpPr>
            <a:xfrm>
              <a:off x="756920" y="143273"/>
              <a:ext cx="7391400" cy="715786"/>
              <a:chOff x="756920" y="143273"/>
              <a:chExt cx="7391400" cy="715786"/>
            </a:xfrm>
          </p:grpSpPr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AAEFC5D3-ED81-437E-BD42-209DC778C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0" y="166029"/>
                <a:ext cx="7391400" cy="693030"/>
              </a:xfrm>
              <a:prstGeom prst="bentConnector3">
                <a:avLst>
                  <a:gd name="adj1" fmla="val 10017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E6E4CF8-39C5-48C9-B426-973C423B4CBF}"/>
                  </a:ext>
                </a:extLst>
              </p:cNvPr>
              <p:cNvCxnSpPr/>
              <p:nvPr/>
            </p:nvCxnSpPr>
            <p:spPr>
              <a:xfrm>
                <a:off x="774700" y="143273"/>
                <a:ext cx="0" cy="398641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051BE02-0234-4D7E-8B72-667DC2C63FD9}"/>
                </a:ext>
              </a:extLst>
            </p:cNvPr>
            <p:cNvGrpSpPr/>
            <p:nvPr/>
          </p:nvGrpSpPr>
          <p:grpSpPr>
            <a:xfrm>
              <a:off x="3824248" y="460418"/>
              <a:ext cx="5954306" cy="398641"/>
              <a:chOff x="756920" y="143273"/>
              <a:chExt cx="7391400" cy="715786"/>
            </a:xfrm>
          </p:grpSpPr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53EBE4C1-DC2F-4D32-8040-630C30950D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20" y="166029"/>
                <a:ext cx="7391400" cy="693030"/>
              </a:xfrm>
              <a:prstGeom prst="bentConnector3">
                <a:avLst>
                  <a:gd name="adj1" fmla="val 10017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7212D7-705C-4DF8-88B9-60625A5CE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700" y="143273"/>
                <a:ext cx="0" cy="543992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87674DC2-3E93-41C3-9034-276B418C8739}"/>
                </a:ext>
              </a:extLst>
            </p:cNvPr>
            <p:cNvCxnSpPr>
              <a:cxnSpLocks/>
            </p:cNvCxnSpPr>
            <p:nvPr/>
          </p:nvCxnSpPr>
          <p:spPr>
            <a:xfrm>
              <a:off x="2730775" y="1752306"/>
              <a:ext cx="4326021" cy="1206794"/>
            </a:xfrm>
            <a:prstGeom prst="bentConnector3">
              <a:avLst>
                <a:gd name="adj1" fmla="val 10501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51DD9927-A401-4596-82AA-435A9870B551}"/>
                </a:ext>
              </a:extLst>
            </p:cNvPr>
            <p:cNvCxnSpPr>
              <a:cxnSpLocks/>
            </p:cNvCxnSpPr>
            <p:nvPr/>
          </p:nvCxnSpPr>
          <p:spPr>
            <a:xfrm>
              <a:off x="3038764" y="3429000"/>
              <a:ext cx="5237018" cy="423347"/>
            </a:xfrm>
            <a:prstGeom prst="bentConnector3">
              <a:avLst>
                <a:gd name="adj1" fmla="val 432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Router">
            <a:extLst>
              <a:ext uri="{FF2B5EF4-FFF2-40B4-BE49-F238E27FC236}">
                <a16:creationId xmlns:a16="http://schemas.microsoft.com/office/drawing/2014/main" id="{10C3DAFB-054A-4167-AA64-8EFEDA54A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85" y="4842298"/>
            <a:ext cx="835163" cy="779485"/>
          </a:xfrm>
          <a:prstGeom prst="rect">
            <a:avLst/>
          </a:prstGeom>
        </p:spPr>
      </p:pic>
      <p:cxnSp>
        <p:nvCxnSpPr>
          <p:cNvPr id="95" name="Router Computer Connected Arrow">
            <a:extLst>
              <a:ext uri="{FF2B5EF4-FFF2-40B4-BE49-F238E27FC236}">
                <a16:creationId xmlns:a16="http://schemas.microsoft.com/office/drawing/2014/main" id="{9C559926-AB61-4BCD-B93E-12531CCDC027}"/>
              </a:ext>
            </a:extLst>
          </p:cNvPr>
          <p:cNvCxnSpPr/>
          <p:nvPr/>
        </p:nvCxnSpPr>
        <p:spPr>
          <a:xfrm rot="5400000">
            <a:off x="2785471" y="3043549"/>
            <a:ext cx="2712814" cy="1503814"/>
          </a:xfrm>
          <a:prstGeom prst="bentConnector3">
            <a:avLst>
              <a:gd name="adj1" fmla="val -56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outer API Connected Arrow">
            <a:extLst>
              <a:ext uri="{FF2B5EF4-FFF2-40B4-BE49-F238E27FC236}">
                <a16:creationId xmlns:a16="http://schemas.microsoft.com/office/drawing/2014/main" id="{D12955D2-52B2-4909-8CEF-7B7C3A061EDF}"/>
              </a:ext>
            </a:extLst>
          </p:cNvPr>
          <p:cNvCxnSpPr/>
          <p:nvPr/>
        </p:nvCxnSpPr>
        <p:spPr>
          <a:xfrm>
            <a:off x="3838571" y="5063558"/>
            <a:ext cx="1055214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Web API">
            <a:extLst>
              <a:ext uri="{FF2B5EF4-FFF2-40B4-BE49-F238E27FC236}">
                <a16:creationId xmlns:a16="http://schemas.microsoft.com/office/drawing/2014/main" id="{D76DBE06-6EAB-4C02-BAF0-9E1253A4D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08" y="4736402"/>
            <a:ext cx="1221762" cy="830922"/>
          </a:xfrm>
          <a:prstGeom prst="rect">
            <a:avLst/>
          </a:prstGeom>
        </p:spPr>
      </p:pic>
      <p:sp>
        <p:nvSpPr>
          <p:cNvPr id="102" name="API Expand Circle">
            <a:extLst>
              <a:ext uri="{FF2B5EF4-FFF2-40B4-BE49-F238E27FC236}">
                <a16:creationId xmlns:a16="http://schemas.microsoft.com/office/drawing/2014/main" id="{8E070E2D-9688-4030-9AE0-EBB6D56F95DB}"/>
              </a:ext>
            </a:extLst>
          </p:cNvPr>
          <p:cNvSpPr/>
          <p:nvPr/>
        </p:nvSpPr>
        <p:spPr>
          <a:xfrm>
            <a:off x="4773084" y="4454911"/>
            <a:ext cx="1503814" cy="15038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7" name="API Expand Line-1">
            <a:extLst>
              <a:ext uri="{FF2B5EF4-FFF2-40B4-BE49-F238E27FC236}">
                <a16:creationId xmlns:a16="http://schemas.microsoft.com/office/drawing/2014/main" id="{788254E4-6BE6-4B99-B5AD-CFDFDABF218F}"/>
              </a:ext>
            </a:extLst>
          </p:cNvPr>
          <p:cNvCxnSpPr>
            <a:stCxn id="102" idx="0"/>
          </p:cNvCxnSpPr>
          <p:nvPr/>
        </p:nvCxnSpPr>
        <p:spPr>
          <a:xfrm flipV="1">
            <a:off x="5524991" y="646771"/>
            <a:ext cx="2147048" cy="3808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API Expand Line-2">
            <a:extLst>
              <a:ext uri="{FF2B5EF4-FFF2-40B4-BE49-F238E27FC236}">
                <a16:creationId xmlns:a16="http://schemas.microsoft.com/office/drawing/2014/main" id="{A774B8A3-A0B4-4C97-B4DE-27518D219C79}"/>
              </a:ext>
            </a:extLst>
          </p:cNvPr>
          <p:cNvCxnSpPr>
            <a:cxnSpLocks/>
            <a:stCxn id="102" idx="6"/>
          </p:cNvCxnSpPr>
          <p:nvPr/>
        </p:nvCxnSpPr>
        <p:spPr>
          <a:xfrm flipV="1">
            <a:off x="6276898" y="4695917"/>
            <a:ext cx="1780982" cy="5109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Web API Detail">
            <a:extLst>
              <a:ext uri="{FF2B5EF4-FFF2-40B4-BE49-F238E27FC236}">
                <a16:creationId xmlns:a16="http://schemas.microsoft.com/office/drawing/2014/main" id="{CFFAF1CE-384F-4CBA-9216-9E850D66BE0F}"/>
              </a:ext>
            </a:extLst>
          </p:cNvPr>
          <p:cNvGrpSpPr/>
          <p:nvPr/>
        </p:nvGrpSpPr>
        <p:grpSpPr>
          <a:xfrm>
            <a:off x="5721096" y="384488"/>
            <a:ext cx="7904667" cy="4490981"/>
            <a:chOff x="5721096" y="384488"/>
            <a:chExt cx="7904667" cy="4490981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8B838DF0-81A9-44A0-90E7-DA4747ED6EB9}"/>
                </a:ext>
              </a:extLst>
            </p:cNvPr>
            <p:cNvSpPr/>
            <p:nvPr/>
          </p:nvSpPr>
          <p:spPr>
            <a:xfrm>
              <a:off x="7528442" y="384488"/>
              <a:ext cx="4319922" cy="4319922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CD3AE891-DDC0-46C6-83A4-A4796534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096" y="429093"/>
              <a:ext cx="7904667" cy="4446376"/>
            </a:xfrm>
            <a:prstGeom prst="rect">
              <a:avLst/>
            </a:prstGeom>
          </p:spPr>
        </p:pic>
      </p:grpSp>
      <p:pic>
        <p:nvPicPr>
          <p:cNvPr id="123" name="Switch">
            <a:extLst>
              <a:ext uri="{FF2B5EF4-FFF2-40B4-BE49-F238E27FC236}">
                <a16:creationId xmlns:a16="http://schemas.microsoft.com/office/drawing/2014/main" id="{A941668E-4AEE-40B3-A3E5-88F8F82279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823" y="1684086"/>
            <a:ext cx="4217751" cy="2637687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E9C0D00-4AE9-48EB-9A0A-0DC6218A8C4C}"/>
              </a:ext>
            </a:extLst>
          </p:cNvPr>
          <p:cNvCxnSpPr>
            <a:cxnSpLocks/>
          </p:cNvCxnSpPr>
          <p:nvPr/>
        </p:nvCxnSpPr>
        <p:spPr>
          <a:xfrm flipV="1">
            <a:off x="3635298" y="3066585"/>
            <a:ext cx="0" cy="17757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FC64C60-88E3-41D7-ACAF-48A3DB9856F1}"/>
              </a:ext>
            </a:extLst>
          </p:cNvPr>
          <p:cNvCxnSpPr>
            <a:cxnSpLocks/>
          </p:cNvCxnSpPr>
          <p:nvPr/>
        </p:nvCxnSpPr>
        <p:spPr>
          <a:xfrm>
            <a:off x="3635298" y="3066585"/>
            <a:ext cx="24790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28C9736-527F-4DA8-830B-2F9FCB54E4C6}"/>
              </a:ext>
            </a:extLst>
          </p:cNvPr>
          <p:cNvCxnSpPr>
            <a:cxnSpLocks/>
          </p:cNvCxnSpPr>
          <p:nvPr/>
        </p:nvCxnSpPr>
        <p:spPr>
          <a:xfrm flipV="1">
            <a:off x="6096000" y="1873405"/>
            <a:ext cx="18370" cy="11931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83CDE7D-9340-49C0-BFA1-64F7E08123AA}"/>
              </a:ext>
            </a:extLst>
          </p:cNvPr>
          <p:cNvCxnSpPr/>
          <p:nvPr/>
        </p:nvCxnSpPr>
        <p:spPr>
          <a:xfrm>
            <a:off x="6114370" y="1873405"/>
            <a:ext cx="24386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Switch-devices arrows">
            <a:extLst>
              <a:ext uri="{FF2B5EF4-FFF2-40B4-BE49-F238E27FC236}">
                <a16:creationId xmlns:a16="http://schemas.microsoft.com/office/drawing/2014/main" id="{FCF5A6F6-6AA8-4B99-A694-8A01765D6592}"/>
              </a:ext>
            </a:extLst>
          </p:cNvPr>
          <p:cNvGrpSpPr/>
          <p:nvPr/>
        </p:nvGrpSpPr>
        <p:grpSpPr>
          <a:xfrm>
            <a:off x="7554806" y="2544449"/>
            <a:ext cx="3139049" cy="763448"/>
            <a:chOff x="7554806" y="2544449"/>
            <a:chExt cx="3139049" cy="763448"/>
          </a:xfrm>
        </p:grpSpPr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B083C25-408C-4F4C-AADC-098A87283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4806" y="2544449"/>
              <a:ext cx="1410774" cy="7634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E6C3030-DF06-4498-B5F9-571F040C7DEA}"/>
                </a:ext>
              </a:extLst>
            </p:cNvPr>
            <p:cNvCxnSpPr/>
            <p:nvPr/>
          </p:nvCxnSpPr>
          <p:spPr>
            <a:xfrm>
              <a:off x="8953644" y="2544449"/>
              <a:ext cx="0" cy="7634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4E1C9189-731F-4EE5-96F3-53F092AF2E1F}"/>
                </a:ext>
              </a:extLst>
            </p:cNvPr>
            <p:cNvCxnSpPr>
              <a:cxnSpLocks/>
            </p:cNvCxnSpPr>
            <p:nvPr/>
          </p:nvCxnSpPr>
          <p:spPr>
            <a:xfrm>
              <a:off x="8965580" y="2544449"/>
              <a:ext cx="1728275" cy="7634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26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02" grpId="0" animBg="1"/>
      <p:bldP spid="10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9D0B4F-E16D-4418-86B5-B8BD69A8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D370C-9030-4F7A-8B35-C9AA8A6A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1690690"/>
            <a:ext cx="8077201" cy="36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9564"/>
          </a:xfrm>
        </p:spPr>
        <p:txBody>
          <a:bodyPr>
            <a:normAutofit/>
          </a:bodyPr>
          <a:lstStyle/>
          <a:p>
            <a:r>
              <a:rPr lang="en-US" sz="2400" dirty="0"/>
              <a:t>A web GL player for online running of file</a:t>
            </a:r>
          </a:p>
          <a:p>
            <a:r>
              <a:rPr lang="en-US" sz="2400" dirty="0"/>
              <a:t>Integrating audio module</a:t>
            </a:r>
          </a:p>
          <a:p>
            <a:r>
              <a:rPr lang="en-US" sz="2400" dirty="0"/>
              <a:t>Use ordinary board marker</a:t>
            </a:r>
          </a:p>
          <a:p>
            <a:r>
              <a:rPr lang="en-US" sz="2400" dirty="0"/>
              <a:t>Increase in board dimensions</a:t>
            </a:r>
          </a:p>
          <a:p>
            <a:r>
              <a:rPr lang="en-US" sz="2400" dirty="0"/>
              <a:t>Automatic notes generation</a:t>
            </a:r>
          </a:p>
        </p:txBody>
      </p:sp>
    </p:spTree>
    <p:extLst>
      <p:ext uri="{BB962C8B-B14F-4D97-AF65-F5344CB8AC3E}">
        <p14:creationId xmlns:p14="http://schemas.microsoft.com/office/powerpoint/2010/main" val="325632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E0D8-7099-4900-A53E-C6EE836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Agenda</a:t>
            </a:r>
            <a:endParaRPr lang="x-non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A09094-E467-45E7-A731-872A55BE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693"/>
            <a:ext cx="10515600" cy="470327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Introduction</a:t>
            </a:r>
          </a:p>
          <a:p>
            <a:pPr marL="800100" lvl="1" indent="-342900"/>
            <a:r>
              <a:rPr lang="en-US" sz="1600" dirty="0"/>
              <a:t>Project Overview</a:t>
            </a:r>
          </a:p>
          <a:p>
            <a:pPr marL="800100" lvl="1" indent="-342900"/>
            <a:r>
              <a:rPr lang="en-US" sz="1600" dirty="0"/>
              <a:t>Demo Video</a:t>
            </a:r>
          </a:p>
          <a:p>
            <a:pPr marL="800100" lvl="1" indent="-342900"/>
            <a:r>
              <a:rPr lang="en-US" sz="1600" dirty="0"/>
              <a:t>General Flow</a:t>
            </a:r>
          </a:p>
          <a:p>
            <a:pPr marL="800100" lvl="1" indent="-342900"/>
            <a:r>
              <a:rPr lang="en-US" sz="1600" dirty="0"/>
              <a:t>Motivation</a:t>
            </a:r>
          </a:p>
          <a:p>
            <a:pPr marL="800100" lvl="1" indent="-342900"/>
            <a:r>
              <a:rPr lang="en-US" sz="1600" dirty="0"/>
              <a:t>Problem Statement</a:t>
            </a:r>
          </a:p>
          <a:p>
            <a:pPr marL="800100" lvl="1" indent="-342900"/>
            <a:r>
              <a:rPr lang="en-US" sz="1600" dirty="0"/>
              <a:t>Scope</a:t>
            </a:r>
          </a:p>
          <a:p>
            <a:pPr marL="800100" lvl="1" indent="-342900"/>
            <a:r>
              <a:rPr lang="en-US" sz="1600" dirty="0"/>
              <a:t>Application Areas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Literature Survey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Methodology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Results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Future Work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1239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4873D-D43E-4F81-A631-C776731FECF4}"/>
              </a:ext>
            </a:extLst>
          </p:cNvPr>
          <p:cNvGrpSpPr/>
          <p:nvPr/>
        </p:nvGrpSpPr>
        <p:grpSpPr>
          <a:xfrm>
            <a:off x="730001" y="1566313"/>
            <a:ext cx="5630835" cy="2288522"/>
            <a:chOff x="634465" y="1825625"/>
            <a:chExt cx="5630835" cy="22885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685" y="1825625"/>
              <a:ext cx="3054615" cy="22885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4465" y="2769831"/>
              <a:ext cx="273568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Storage Efficient 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08D2B-DE4A-4DC7-B16C-CD0D6CB35076}"/>
              </a:ext>
            </a:extLst>
          </p:cNvPr>
          <p:cNvGrpSpPr/>
          <p:nvPr/>
        </p:nvGrpSpPr>
        <p:grpSpPr>
          <a:xfrm>
            <a:off x="6710462" y="1546144"/>
            <a:ext cx="4437529" cy="2266623"/>
            <a:chOff x="6614924" y="1805454"/>
            <a:chExt cx="4437529" cy="22666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003" y="1805454"/>
              <a:ext cx="3153450" cy="22666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14924" y="2738710"/>
              <a:ext cx="193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Complete LMS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2C87E-4F67-487E-8A4F-EDE42B2C4B3E}"/>
              </a:ext>
            </a:extLst>
          </p:cNvPr>
          <p:cNvGrpSpPr/>
          <p:nvPr/>
        </p:nvGrpSpPr>
        <p:grpSpPr>
          <a:xfrm>
            <a:off x="740134" y="3935051"/>
            <a:ext cx="5451402" cy="1902384"/>
            <a:chOff x="644598" y="4194363"/>
            <a:chExt cx="5451402" cy="1902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5" y="4194363"/>
              <a:ext cx="2645375" cy="1902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4598" y="4875655"/>
              <a:ext cx="309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Bandwidth Efficient System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FAE72-A3A5-4745-A906-198F81815D5F}"/>
              </a:ext>
            </a:extLst>
          </p:cNvPr>
          <p:cNvGrpSpPr/>
          <p:nvPr/>
        </p:nvGrpSpPr>
        <p:grpSpPr>
          <a:xfrm>
            <a:off x="6747283" y="3610523"/>
            <a:ext cx="4149435" cy="2629836"/>
            <a:chOff x="6651745" y="3869835"/>
            <a:chExt cx="4149435" cy="26298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47" y="3869835"/>
              <a:ext cx="2435033" cy="26298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51745" y="4875655"/>
              <a:ext cx="163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Offline Player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FE0E1A4B-EDC8-4146-A625-03CE1CE90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143920" y="1503846"/>
            <a:ext cx="7904163" cy="435133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86E24F-91B3-4350-A3A1-250B051D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Project Overview(Contd.)</a:t>
            </a:r>
          </a:p>
        </p:txBody>
      </p:sp>
    </p:spTree>
    <p:extLst>
      <p:ext uri="{BB962C8B-B14F-4D97-AF65-F5344CB8AC3E}">
        <p14:creationId xmlns:p14="http://schemas.microsoft.com/office/powerpoint/2010/main" val="33076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1" y="68777"/>
            <a:ext cx="2170040" cy="17857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7" y="3352276"/>
            <a:ext cx="2191155" cy="180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38" y="68779"/>
            <a:ext cx="2191155" cy="1803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3391610" y="-57695"/>
            <a:ext cx="1185623" cy="1010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4128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Open the controller app and press the ‘Start’ Button.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6779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Start the lecture as lecture recording is started.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48323" y="1871948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At the end of lecture, press ‘END’ button on controller application.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0354" y="5043912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saved and uploaded on web application.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7563" y="5146473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Want to listen the lecture!</a:t>
            </a:r>
          </a:p>
          <a:p>
            <a:r>
              <a:rPr lang="en-US" sz="1400" b="1" dirty="0"/>
              <a:t>Open web application to view lecture list.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4128" y="5047598"/>
            <a:ext cx="227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Play and enjoy the lecture.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8807" y="2506606"/>
            <a:ext cx="498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General Flow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6677232" y="-19849"/>
            <a:ext cx="1185623" cy="10109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35204">
            <a:off x="9379682" y="2651370"/>
            <a:ext cx="1185623" cy="1010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9316">
            <a:off x="6465662" y="4273951"/>
            <a:ext cx="1185623" cy="10109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1849">
            <a:off x="3126584" y="4344854"/>
            <a:ext cx="1141529" cy="973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5" y="51861"/>
            <a:ext cx="2251520" cy="2068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05" y="3361609"/>
            <a:ext cx="2212959" cy="2021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7" y="3262003"/>
            <a:ext cx="2191155" cy="18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724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GB" sz="2400" dirty="0"/>
              <a:t>Minimizing Resources</a:t>
            </a:r>
          </a:p>
          <a:p>
            <a:pPr lvl="0">
              <a:defRPr/>
            </a:pPr>
            <a:r>
              <a:rPr lang="en-GB" sz="2400" dirty="0"/>
              <a:t>Difficulty in writing Notes as well as listening and understanding</a:t>
            </a:r>
          </a:p>
          <a:p>
            <a:pPr lvl="0">
              <a:defRPr/>
            </a:pPr>
            <a:r>
              <a:rPr lang="en-GB" sz="2400" dirty="0"/>
              <a:t>Less bandwidth usage</a:t>
            </a:r>
          </a:p>
          <a:p>
            <a:pPr lvl="0">
              <a:defRPr/>
            </a:pPr>
            <a:r>
              <a:rPr lang="en-GB" sz="2400" dirty="0"/>
              <a:t>Less storage</a:t>
            </a:r>
          </a:p>
          <a:p>
            <a:pPr lvl="0">
              <a:defRPr/>
            </a:pPr>
            <a:r>
              <a:rPr lang="en-GB" sz="2400" dirty="0"/>
              <a:t>Play without internet</a:t>
            </a:r>
          </a:p>
          <a:p>
            <a:endParaRPr lang="en-GB" sz="2400" dirty="0"/>
          </a:p>
          <a:p>
            <a:endParaRPr lang="en-US" sz="2400" dirty="0"/>
          </a:p>
        </p:txBody>
      </p:sp>
      <p:pic>
        <p:nvPicPr>
          <p:cNvPr id="5" name="Picture 4" descr="Mar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4840" y="1889051"/>
            <a:ext cx="2100472" cy="2800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2068AA-DD6A-4C4E-B33A-9D02CD610B86}"/>
              </a:ext>
            </a:extLst>
          </p:cNvPr>
          <p:cNvGrpSpPr/>
          <p:nvPr/>
        </p:nvGrpSpPr>
        <p:grpSpPr>
          <a:xfrm>
            <a:off x="7347014" y="1490608"/>
            <a:ext cx="4275743" cy="3673365"/>
            <a:chOff x="7347012" y="1490606"/>
            <a:chExt cx="4275743" cy="36733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814" y="2568388"/>
              <a:ext cx="882224" cy="1039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972" y="4215386"/>
              <a:ext cx="896877" cy="892392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12" y="2777384"/>
              <a:ext cx="1167443" cy="8987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126" y="1490606"/>
              <a:ext cx="1064846" cy="8744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12" y="4215386"/>
              <a:ext cx="1738282" cy="948585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H="1">
            <a:off x="8216153" y="2568388"/>
            <a:ext cx="4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54" y="1825625"/>
            <a:ext cx="918263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3200" dirty="0">
                <a:solidFill>
                  <a:srgbClr val="103454"/>
                </a:solidFill>
              </a:rPr>
              <a:t>“To make a storage and bandwidth efficient system with a lecture player and learning management system for the students and the educational institutes.</a:t>
            </a:r>
            <a:r>
              <a:rPr lang="en-GB" sz="3200" dirty="0">
                <a:solidFill>
                  <a:srgbClr val="103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95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The proposed system will:</a:t>
            </a:r>
          </a:p>
          <a:p>
            <a:r>
              <a:rPr lang="en-US" sz="2400" dirty="0"/>
              <a:t>Record lecture with two stereo vision cameras frame rate 60 FPS.</a:t>
            </a:r>
          </a:p>
          <a:p>
            <a:r>
              <a:rPr lang="en-US" sz="2400" dirty="0"/>
              <a:t>Create Video Player that can animate.</a:t>
            </a:r>
          </a:p>
          <a:p>
            <a:r>
              <a:rPr lang="en-US" sz="2400" dirty="0"/>
              <a:t>Record voice and board marker position data using custom developed wireless modules.</a:t>
            </a:r>
          </a:p>
          <a:p>
            <a:r>
              <a:rPr lang="en-US" sz="2400" dirty="0"/>
              <a:t>Use a whiteboard of dimension 4x3 ft.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4237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6210D2-602A-4F3C-9BBA-CF6024EE9366}"/>
              </a:ext>
            </a:extLst>
          </p:cNvPr>
          <p:cNvGrpSpPr/>
          <p:nvPr/>
        </p:nvGrpSpPr>
        <p:grpSpPr>
          <a:xfrm>
            <a:off x="7080237" y="1450789"/>
            <a:ext cx="2775513" cy="2294425"/>
            <a:chOff x="7080235" y="1450787"/>
            <a:chExt cx="2775513" cy="2294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 descr="Industrial Present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35" y="1450787"/>
              <a:ext cx="2550285" cy="1700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09724" y="3098881"/>
              <a:ext cx="224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Industrial Presentations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90A3B-A6F4-477E-A18D-7D1F3C545288}"/>
              </a:ext>
            </a:extLst>
          </p:cNvPr>
          <p:cNvGrpSpPr/>
          <p:nvPr/>
        </p:nvGrpSpPr>
        <p:grpSpPr>
          <a:xfrm>
            <a:off x="2809329" y="3940303"/>
            <a:ext cx="2126418" cy="1995621"/>
            <a:chOff x="2809329" y="3940301"/>
            <a:chExt cx="2126418" cy="19956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8" descr="Sketch Artist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329" y="3940301"/>
              <a:ext cx="1626289" cy="16262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90835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Sketch Artists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299B2-D14A-4FBE-B3F9-110AEAA27A6F}"/>
              </a:ext>
            </a:extLst>
          </p:cNvPr>
          <p:cNvGrpSpPr/>
          <p:nvPr/>
        </p:nvGrpSpPr>
        <p:grpSpPr>
          <a:xfrm>
            <a:off x="7633753" y="3955513"/>
            <a:ext cx="2221997" cy="2145301"/>
            <a:chOff x="7633751" y="3790621"/>
            <a:chExt cx="2221997" cy="21453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 descr="online educati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751" y="3790621"/>
              <a:ext cx="1776445" cy="17764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836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Online Tutors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855-0E66-4E1B-B4B0-32102B50CC50}"/>
              </a:ext>
            </a:extLst>
          </p:cNvPr>
          <p:cNvGrpSpPr/>
          <p:nvPr/>
        </p:nvGrpSpPr>
        <p:grpSpPr>
          <a:xfrm>
            <a:off x="2820943" y="1397241"/>
            <a:ext cx="1874615" cy="2260503"/>
            <a:chOff x="2820941" y="1397239"/>
            <a:chExt cx="1874615" cy="22605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 descr="Educational Institute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941" y="1397239"/>
              <a:ext cx="1640899" cy="164089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50644" y="3011411"/>
              <a:ext cx="184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Educational Institutes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BB83E-A760-4097-AE8A-70DA2120BBDB}"/>
              </a:ext>
            </a:extLst>
          </p:cNvPr>
          <p:cNvGrpSpPr/>
          <p:nvPr/>
        </p:nvGrpSpPr>
        <p:grpSpPr>
          <a:xfrm>
            <a:off x="4392138" y="2635625"/>
            <a:ext cx="3193582" cy="1869216"/>
            <a:chOff x="4392138" y="2635625"/>
            <a:chExt cx="3193582" cy="1869216"/>
          </a:xfrm>
          <a:gradFill flip="none" rotWithShape="1">
            <a:gsLst>
              <a:gs pos="0">
                <a:srgbClr val="942EA8"/>
              </a:gs>
              <a:gs pos="45000">
                <a:srgbClr val="843CC7"/>
              </a:gs>
              <a:gs pos="100000">
                <a:srgbClr val="3A89CC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Oval 12"/>
            <p:cNvSpPr/>
            <p:nvPr/>
          </p:nvSpPr>
          <p:spPr>
            <a:xfrm>
              <a:off x="5254292" y="2883726"/>
              <a:ext cx="1535743" cy="15019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DBM</a:t>
              </a:r>
            </a:p>
            <a:p>
              <a:pPr algn="ctr"/>
              <a:r>
                <a:rPr lang="en-GB" sz="1200" b="1" dirty="0"/>
                <a:t>Applications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12707876">
              <a:off x="4488256" y="2635625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ight Arrow 16"/>
            <p:cNvSpPr/>
            <p:nvPr/>
          </p:nvSpPr>
          <p:spPr>
            <a:xfrm rot="19370552">
              <a:off x="6627417" y="266737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Arrow 17"/>
            <p:cNvSpPr/>
            <p:nvPr/>
          </p:nvSpPr>
          <p:spPr>
            <a:xfrm rot="8708792">
              <a:off x="4392138" y="4148931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Arrow 18"/>
            <p:cNvSpPr/>
            <p:nvPr/>
          </p:nvSpPr>
          <p:spPr>
            <a:xfrm rot="1861823">
              <a:off x="6680085" y="420212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444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7284</TotalTime>
  <Words>411</Words>
  <Application>Microsoft Office PowerPoint</Application>
  <PresentationFormat>Widescreen</PresentationFormat>
  <Paragraphs>103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Palatino Linotype</vt:lpstr>
      <vt:lpstr>Segoe Print</vt:lpstr>
      <vt:lpstr>Wingdings</vt:lpstr>
      <vt:lpstr>Office Theme</vt:lpstr>
      <vt:lpstr>PowerPoint Presentation</vt:lpstr>
      <vt:lpstr>Agenda</vt:lpstr>
      <vt:lpstr>Project Overview</vt:lpstr>
      <vt:lpstr>Project Overview(Contd.)</vt:lpstr>
      <vt:lpstr>PowerPoint Presentation</vt:lpstr>
      <vt:lpstr>Motivation</vt:lpstr>
      <vt:lpstr>Problem Statement</vt:lpstr>
      <vt:lpstr>Scope</vt:lpstr>
      <vt:lpstr>Application Areas</vt:lpstr>
      <vt:lpstr>PowerPoint Presentation</vt:lpstr>
      <vt:lpstr>PowerPoint Presentation</vt:lpstr>
      <vt:lpstr>Results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Haris</cp:lastModifiedBy>
  <cp:revision>300</cp:revision>
  <dcterms:created xsi:type="dcterms:W3CDTF">2019-08-28T11:18:32Z</dcterms:created>
  <dcterms:modified xsi:type="dcterms:W3CDTF">2020-07-02T20:14:39Z</dcterms:modified>
</cp:coreProperties>
</file>